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4"/>
  </p:notesMasterIdLst>
  <p:handoutMasterIdLst>
    <p:handoutMasterId r:id="rId35"/>
  </p:handoutMasterIdLst>
  <p:sldIdLst>
    <p:sldId id="256" r:id="rId10"/>
    <p:sldId id="275" r:id="rId11"/>
    <p:sldId id="260" r:id="rId12"/>
    <p:sldId id="278" r:id="rId13"/>
    <p:sldId id="261" r:id="rId14"/>
    <p:sldId id="279" r:id="rId15"/>
    <p:sldId id="263" r:id="rId16"/>
    <p:sldId id="264" r:id="rId17"/>
    <p:sldId id="270" r:id="rId18"/>
    <p:sldId id="265" r:id="rId19"/>
    <p:sldId id="280" r:id="rId20"/>
    <p:sldId id="267" r:id="rId21"/>
    <p:sldId id="276" r:id="rId22"/>
    <p:sldId id="271" r:id="rId23"/>
    <p:sldId id="266" r:id="rId24"/>
    <p:sldId id="277" r:id="rId25"/>
    <p:sldId id="273" r:id="rId26"/>
    <p:sldId id="272" r:id="rId27"/>
    <p:sldId id="281" r:id="rId28"/>
    <p:sldId id="268" r:id="rId29"/>
    <p:sldId id="282" r:id="rId30"/>
    <p:sldId id="283" r:id="rId31"/>
    <p:sldId id="269" r:id="rId32"/>
    <p:sldId id="25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  <p:cmAuthor id="5" name="Shan Gao" initials="SG" lastIdx="2" clrIdx="5">
    <p:extLst>
      <p:ext uri="{19B8F6BF-5375-455C-9EA6-DF929625EA0E}">
        <p15:presenceInfo xmlns:p15="http://schemas.microsoft.com/office/powerpoint/2012/main" userId="S::sgao15@stevens.edu::b9032875-adb1-48b8-8365-43ba7a9d3d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07" autoAdjust="0"/>
    <p:restoredTop sz="50000" autoAdjust="0"/>
  </p:normalViewPr>
  <p:slideViewPr>
    <p:cSldViewPr snapToGrid="0">
      <p:cViewPr varScale="1">
        <p:scale>
          <a:sx n="108" d="100"/>
          <a:sy n="108" d="100"/>
        </p:scale>
        <p:origin x="13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9-05-05T21:44:20.880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6" Type="http://schemas.openxmlformats.org/officeDocument/2006/relationships/comments" Target="../comments/commen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2629537" y="3605144"/>
            <a:ext cx="4777022" cy="1204686"/>
          </a:xfrm>
        </p:spPr>
        <p:txBody>
          <a:bodyPr/>
          <a:lstStyle/>
          <a:p>
            <a:r>
              <a:rPr lang="en-US" i="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Instructor: Christopher </a:t>
            </a:r>
            <a:r>
              <a:rPr lang="en-US" i="0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Asakiewicz</a:t>
            </a:r>
            <a:endParaRPr lang="en-US" i="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r>
              <a:rPr lang="en-US" i="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Authors: </a:t>
            </a:r>
            <a:r>
              <a:rPr lang="en-US" i="0" dirty="0" err="1"/>
              <a:t>Jiahui</a:t>
            </a:r>
            <a:r>
              <a:rPr lang="en-US" i="0" dirty="0"/>
              <a:t> Bi,</a:t>
            </a:r>
          </a:p>
          <a:p>
            <a:r>
              <a:rPr lang="en-US" i="0" dirty="0"/>
              <a:t>               </a:t>
            </a:r>
            <a:r>
              <a:rPr lang="en-US" i="0" dirty="0" err="1"/>
              <a:t>Hongyi</a:t>
            </a:r>
            <a:r>
              <a:rPr lang="en-US" i="0" dirty="0"/>
              <a:t> Chen, </a:t>
            </a:r>
          </a:p>
          <a:p>
            <a:r>
              <a:rPr lang="en-US" i="0" dirty="0"/>
              <a:t>               Shan Gao, </a:t>
            </a:r>
          </a:p>
          <a:p>
            <a:r>
              <a:rPr lang="en-US" i="0" dirty="0"/>
              <a:t>               </a:t>
            </a:r>
            <a:r>
              <a:rPr lang="en-US" i="0" dirty="0" err="1"/>
              <a:t>Yuyi</a:t>
            </a:r>
            <a:r>
              <a:rPr lang="en-US" i="0" dirty="0"/>
              <a:t> Yan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5376" y="1780135"/>
            <a:ext cx="7933247" cy="1648865"/>
          </a:xfrm>
        </p:spPr>
        <p:txBody>
          <a:bodyPr/>
          <a:lstStyle/>
          <a:p>
            <a:pPr algn="ctr"/>
            <a:r>
              <a:rPr lang="en-US" dirty="0"/>
              <a:t>Bibliometrics Analysis of Authors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5A80-2C3C-A945-A712-DDD44D2CCB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11189-4835-4742-9C56-D9EB3A91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Co-authorship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DEBA69-BDE8-4242-B884-877F9B168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6266" y="5026012"/>
            <a:ext cx="7531467" cy="1022244"/>
          </a:xfrm>
        </p:spPr>
        <p:txBody>
          <a:bodyPr/>
          <a:lstStyle/>
          <a:p>
            <a:r>
              <a:rPr lang="en-US" dirty="0"/>
              <a:t>The article with 4 or 5 authors is most common.</a:t>
            </a:r>
          </a:p>
          <a:p>
            <a:r>
              <a:rPr lang="en-US" dirty="0"/>
              <a:t>Total 366 articles have only one author, considering 7745 articles during 2010-2012.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A91D35-FE50-DE42-ACD8-8B7FD33C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68" y="1320866"/>
            <a:ext cx="7031814" cy="35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7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0A5A80-2C3C-A945-A712-DDD44D2CCB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E0B89-8CDC-6D4B-B279-C40AE3C8A1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9663" y="1778233"/>
            <a:ext cx="8175115" cy="1585936"/>
          </a:xfrm>
        </p:spPr>
        <p:txBody>
          <a:bodyPr/>
          <a:lstStyle/>
          <a:p>
            <a:r>
              <a:rPr lang="en-US" dirty="0"/>
              <a:t>The Co-authorship network is formed if two authors(node) co-authoring an article together(edge). The edges are directed from the lead author to the other authors. The larger the node is, the more paper the author published.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11189-4835-4742-9C56-D9EB3A918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Co-author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7D335-A431-FF44-A936-D36DA0CF9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Co-author Directed</a:t>
            </a:r>
            <a:r>
              <a:rPr lang="zh-CN" altLang="en-US" dirty="0"/>
              <a:t> </a:t>
            </a:r>
            <a:r>
              <a:rPr lang="en-US" dirty="0"/>
              <a:t>Network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70BA57-FA6A-194C-A924-4BBE75EB23C8}"/>
              </a:ext>
            </a:extLst>
          </p:cNvPr>
          <p:cNvSpPr/>
          <p:nvPr/>
        </p:nvSpPr>
        <p:spPr>
          <a:xfrm>
            <a:off x="2522136" y="3215471"/>
            <a:ext cx="1182803" cy="115819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D5A497-6A86-F541-8C2C-32FC8DD77F75}"/>
              </a:ext>
            </a:extLst>
          </p:cNvPr>
          <p:cNvSpPr/>
          <p:nvPr/>
        </p:nvSpPr>
        <p:spPr>
          <a:xfrm>
            <a:off x="5169504" y="3535410"/>
            <a:ext cx="539117" cy="5183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F6764E-CF13-F948-93E8-48BF012FB0ED}"/>
              </a:ext>
            </a:extLst>
          </p:cNvPr>
          <p:cNvSpPr txBox="1"/>
          <p:nvPr/>
        </p:nvSpPr>
        <p:spPr>
          <a:xfrm>
            <a:off x="2574420" y="3640682"/>
            <a:ext cx="1182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Lead author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A2293699-6EDF-DD45-A5A4-9BA5DADC2F91}"/>
              </a:ext>
            </a:extLst>
          </p:cNvPr>
          <p:cNvSpPr/>
          <p:nvPr/>
        </p:nvSpPr>
        <p:spPr>
          <a:xfrm>
            <a:off x="3757223" y="3535410"/>
            <a:ext cx="1359997" cy="4469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0A6663-2F4E-BB49-AA26-A77C854AB57F}"/>
              </a:ext>
            </a:extLst>
          </p:cNvPr>
          <p:cNvSpPr/>
          <p:nvPr/>
        </p:nvSpPr>
        <p:spPr>
          <a:xfrm>
            <a:off x="440950" y="5074708"/>
            <a:ext cx="8389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Ying Ding, Scientific collaboration and endorsement: Network analysis of co-authorship and citation networks,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Informetr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 January 1; 5(1): 187–203. </a:t>
            </a:r>
            <a:r>
              <a:rPr lang="en-US" dirty="0"/>
              <a:t>)</a:t>
            </a:r>
            <a:endParaRPr lang="en-US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E0686-0515-6B4E-8EEF-93DC5FA725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8B7FC-BA47-CF4D-8846-45BA062F70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9985" y="1927826"/>
            <a:ext cx="4242014" cy="3002348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he authors with high centrality are always active corresponding authors. It’s a good indicator to consider their co-authorships to detect potential authors.</a:t>
            </a:r>
          </a:p>
          <a:p>
            <a:r>
              <a:rPr lang="en-US" dirty="0"/>
              <a:t>As it is a directed network, the outdegree and indegree of a certain node, reflect the information about the times the author act as the first author and the number of the research participated in.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EB921F-46D2-694A-838C-07F0D94E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Co-authorship Analysis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Google Shape;107;p13">
            <a:extLst>
              <a:ext uri="{FF2B5EF4-FFF2-40B4-BE49-F238E27FC236}">
                <a16:creationId xmlns:a16="http://schemas.microsoft.com/office/drawing/2014/main" id="{657F6F33-787B-8C43-891B-50CCFE05090A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71999" y="1414163"/>
            <a:ext cx="3974351" cy="4219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55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40338-D241-7B4C-BBE2-7C20C68B76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30A80-FC1C-1649-9D4D-3750ABF1F7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626" y="1992311"/>
            <a:ext cx="4425374" cy="1970857"/>
          </a:xfrm>
        </p:spPr>
        <p:txBody>
          <a:bodyPr/>
          <a:lstStyle/>
          <a:p>
            <a:r>
              <a:rPr lang="en-US" b="1" dirty="0"/>
              <a:t>Feature</a:t>
            </a:r>
            <a:r>
              <a:rPr lang="en-US" dirty="0"/>
              <a:t>: Constructed from author dataset from </a:t>
            </a:r>
            <a:r>
              <a:rPr lang="en-US" b="1" dirty="0"/>
              <a:t>2010 to 2012,  </a:t>
            </a:r>
            <a:r>
              <a:rPr lang="en-US" dirty="0"/>
              <a:t>by two groups, all authors and first author.</a:t>
            </a:r>
          </a:p>
          <a:p>
            <a:r>
              <a:rPr lang="en-US" b="1" dirty="0"/>
              <a:t>Res Variable</a:t>
            </a:r>
            <a:r>
              <a:rPr lang="en-US" dirty="0"/>
              <a:t>: The sum of impact factor from </a:t>
            </a:r>
            <a:r>
              <a:rPr lang="en-US" b="1" dirty="0"/>
              <a:t>2013 to 2015</a:t>
            </a:r>
            <a:r>
              <a:rPr lang="en-US" dirty="0"/>
              <a:t>.</a:t>
            </a:r>
          </a:p>
          <a:p>
            <a:r>
              <a:rPr lang="en-US" dirty="0"/>
              <a:t>Predicted future top authors by using current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B8A870-E850-B94E-94D0-DABDC2B7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Gap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4E708-9A80-764E-B32E-790A2126DC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2256" y="1992310"/>
            <a:ext cx="3994095" cy="3343365"/>
          </a:xfrm>
        </p:spPr>
        <p:txBody>
          <a:bodyPr/>
          <a:lstStyle/>
          <a:p>
            <a:r>
              <a:rPr lang="en-US" dirty="0"/>
              <a:t>Used articles published after 2010 to construct author dataset.</a:t>
            </a:r>
          </a:p>
          <a:p>
            <a:r>
              <a:rPr lang="en-US" dirty="0"/>
              <a:t>Considering Funding &amp; Publication ratio after 2010, which is remarkably different.</a:t>
            </a:r>
          </a:p>
          <a:p>
            <a:r>
              <a:rPr lang="en-US" dirty="0"/>
              <a:t>After 2010, the new published articles have exceeded more than 2000 every year. </a:t>
            </a:r>
          </a:p>
        </p:txBody>
      </p:sp>
    </p:spTree>
    <p:extLst>
      <p:ext uri="{BB962C8B-B14F-4D97-AF65-F5344CB8AC3E}">
        <p14:creationId xmlns:p14="http://schemas.microsoft.com/office/powerpoint/2010/main" val="224622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58F2D-A7DD-344D-BF05-9A5A85B73C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9515A5-42C1-8A48-96A2-8E8D765E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42B02-10E0-EA43-A66E-29CE993DA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Feature correlations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F2FC3-E82B-BB42-84AA-C6143F32D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78" y="1414163"/>
            <a:ext cx="5408043" cy="47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1392A-2017-E548-ADB7-C7781CAB8F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42D5-96B7-0C44-AB4B-667D46602E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730" y="2618757"/>
            <a:ext cx="7016984" cy="978553"/>
          </a:xfrm>
        </p:spPr>
        <p:txBody>
          <a:bodyPr/>
          <a:lstStyle/>
          <a:p>
            <a:r>
              <a:rPr lang="en-US" dirty="0"/>
              <a:t>Linear Regression with Ridge, Lasso, and </a:t>
            </a:r>
            <a:r>
              <a:rPr lang="en-US" dirty="0" err="1"/>
              <a:t>ElasticNet</a:t>
            </a:r>
            <a:r>
              <a:rPr lang="en-US" dirty="0"/>
              <a:t>, comparing with Random Forest.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14DF1-33BA-6248-BF7D-241809A2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52" y="1568750"/>
            <a:ext cx="7303340" cy="535863"/>
          </a:xfrm>
        </p:spPr>
        <p:txBody>
          <a:bodyPr/>
          <a:lstStyle/>
          <a:p>
            <a:pPr algn="ctr"/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64344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AB038-AE38-D34A-9A01-9912CE34E2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5E9B16-AE35-0F42-AEB4-66CF8F60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448B6-2EBD-C749-921C-C31091F5B7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718E8-D8D1-8249-9D65-B2DA1CD6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02" y="1621766"/>
            <a:ext cx="6239792" cy="4006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E52F8-CE62-E94B-B913-6FA6E2B571D5}"/>
              </a:ext>
            </a:extLst>
          </p:cNvPr>
          <p:cNvSpPr txBox="1"/>
          <p:nvPr/>
        </p:nvSpPr>
        <p:spPr>
          <a:xfrm>
            <a:off x="6715146" y="2737222"/>
            <a:ext cx="2069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 factor related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 – author network features </a:t>
            </a:r>
          </a:p>
        </p:txBody>
      </p:sp>
    </p:spTree>
    <p:extLst>
      <p:ext uri="{BB962C8B-B14F-4D97-AF65-F5344CB8AC3E}">
        <p14:creationId xmlns:p14="http://schemas.microsoft.com/office/powerpoint/2010/main" val="428608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25C30-06D3-7144-8352-75E1AB920A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4E4AD4-9007-2A49-B314-521A07B4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25" y="599224"/>
            <a:ext cx="7303340" cy="535863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D1CCE-FFE6-BB49-A4AE-86988ABF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25" y="1634999"/>
            <a:ext cx="5549900" cy="37465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6FEA41-D7F9-6842-9C6E-A8B74D03D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406566"/>
              </p:ext>
            </p:extLst>
          </p:nvPr>
        </p:nvGraphicFramePr>
        <p:xfrm>
          <a:off x="6148704" y="2823587"/>
          <a:ext cx="2711238" cy="190467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945134">
                  <a:extLst>
                    <a:ext uri="{9D8B030D-6E8A-4147-A177-3AD203B41FA5}">
                      <a16:colId xmlns:a16="http://schemas.microsoft.com/office/drawing/2014/main" val="1812311294"/>
                    </a:ext>
                  </a:extLst>
                </a:gridCol>
                <a:gridCol w="867739">
                  <a:extLst>
                    <a:ext uri="{9D8B030D-6E8A-4147-A177-3AD203B41FA5}">
                      <a16:colId xmlns:a16="http://schemas.microsoft.com/office/drawing/2014/main" val="701216670"/>
                    </a:ext>
                  </a:extLst>
                </a:gridCol>
                <a:gridCol w="898365">
                  <a:extLst>
                    <a:ext uri="{9D8B030D-6E8A-4147-A177-3AD203B41FA5}">
                      <a16:colId xmlns:a16="http://schemas.microsoft.com/office/drawing/2014/main" val="2035728993"/>
                    </a:ext>
                  </a:extLst>
                </a:gridCol>
              </a:tblGrid>
              <a:tr h="1424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49089"/>
                  </a:ext>
                </a:extLst>
              </a:tr>
              <a:tr h="310121">
                <a:tc>
                  <a:txBody>
                    <a:bodyPr/>
                    <a:lstStyle/>
                    <a:p>
                      <a:r>
                        <a:rPr lang="en-US" sz="1400" dirty="0" err="1"/>
                        <a:t>lr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11.2634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10.4566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24983"/>
                  </a:ext>
                </a:extLst>
              </a:tr>
              <a:tr h="263603">
                <a:tc>
                  <a:txBody>
                    <a:bodyPr/>
                    <a:lstStyle/>
                    <a:p>
                      <a:r>
                        <a:rPr lang="en-US" sz="1400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11.2684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10.3060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715013"/>
                  </a:ext>
                </a:extLst>
              </a:tr>
              <a:tr h="255366">
                <a:tc>
                  <a:txBody>
                    <a:bodyPr/>
                    <a:lstStyle/>
                    <a:p>
                      <a:r>
                        <a:rPr lang="en-US" sz="1400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11.2331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10.2956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792926"/>
                  </a:ext>
                </a:extLst>
              </a:tr>
              <a:tr h="255366">
                <a:tc>
                  <a:txBody>
                    <a:bodyPr/>
                    <a:lstStyle/>
                    <a:p>
                      <a:r>
                        <a:rPr lang="en-US" sz="1400" dirty="0" err="1"/>
                        <a:t>elasticNet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11.2292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10.2937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148849"/>
                  </a:ext>
                </a:extLst>
              </a:tr>
              <a:tr h="314398">
                <a:tc>
                  <a:txBody>
                    <a:bodyPr/>
                    <a:lstStyle/>
                    <a:p>
                      <a:r>
                        <a:rPr lang="en-US" sz="1400" dirty="0" err="1"/>
                        <a:t>rf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12.1611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12.9575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679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061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1B876-83B1-0D4B-A35E-522FD04B95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32D610-EAAD-1448-8B2D-3FB97DF6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Result</a:t>
            </a:r>
          </a:p>
        </p:txBody>
      </p:sp>
      <p:pic>
        <p:nvPicPr>
          <p:cNvPr id="6" name="Picture 5" descr="/var/folders/hw/xxz_8mpd1wsdlmxy4wjg8rnm0000gn/T/com.microsoft.Word/Content.MSO/1FA963D.tmp">
            <a:extLst>
              <a:ext uri="{FF2B5EF4-FFF2-40B4-BE49-F238E27FC236}">
                <a16:creationId xmlns:a16="http://schemas.microsoft.com/office/drawing/2014/main" id="{D19020C6-7BAB-5342-BD39-36AD52E051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0" y="1055577"/>
            <a:ext cx="3637621" cy="22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/var/folders/hw/xxz_8mpd1wsdlmxy4wjg8rnm0000gn/T/com.microsoft.Word/Content.MSO/DDF1517.tmp">
            <a:extLst>
              <a:ext uri="{FF2B5EF4-FFF2-40B4-BE49-F238E27FC236}">
                <a16:creationId xmlns:a16="http://schemas.microsoft.com/office/drawing/2014/main" id="{FB4184EC-25E2-9B4F-B76B-3C40F59C99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34" y="1055576"/>
            <a:ext cx="3637622" cy="22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/var/folders/hw/xxz_8mpd1wsdlmxy4wjg8rnm0000gn/T/com.microsoft.Word/Content.MSO/1AB6DB61.tmp">
            <a:extLst>
              <a:ext uri="{FF2B5EF4-FFF2-40B4-BE49-F238E27FC236}">
                <a16:creationId xmlns:a16="http://schemas.microsoft.com/office/drawing/2014/main" id="{E9E1ABFA-46BE-0D40-8CF0-493494B51B4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89" y="3428999"/>
            <a:ext cx="3637621" cy="247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/var/folders/hw/xxz_8mpd1wsdlmxy4wjg8rnm0000gn/T/com.microsoft.Word/Content.MSO/A368639B.tmp">
            <a:extLst>
              <a:ext uri="{FF2B5EF4-FFF2-40B4-BE49-F238E27FC236}">
                <a16:creationId xmlns:a16="http://schemas.microsoft.com/office/drawing/2014/main" id="{F85716DB-369A-1245-B46A-002CB7E7830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34" y="3428999"/>
            <a:ext cx="3637622" cy="2474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42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F0904A-9E35-B84D-B415-77A4D8FE09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7EAEDA-23E6-604A-A552-5D566E7F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AB18D-8232-9E47-BE67-B334E311BA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0155" y="1419199"/>
            <a:ext cx="3445131" cy="2148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B9924-BDA5-F140-B87A-CDEB7F21E8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3361" y="1457621"/>
            <a:ext cx="3554639" cy="2204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86E4C-97F6-5D45-89A7-159C80DF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26" y="3634333"/>
            <a:ext cx="3278107" cy="2204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0472E-41E1-BF4E-85F1-E819EF653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84" y="3654627"/>
            <a:ext cx="3189099" cy="2164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C90AD4-D758-BE42-98BA-472C85A40334}"/>
              </a:ext>
            </a:extLst>
          </p:cNvPr>
          <p:cNvSpPr txBox="1"/>
          <p:nvPr/>
        </p:nvSpPr>
        <p:spPr>
          <a:xfrm>
            <a:off x="1083976" y="5905793"/>
            <a:ext cx="2477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 transform on Res 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9A094-5AD1-D844-8C37-B362CD703E49}"/>
              </a:ext>
            </a:extLst>
          </p:cNvPr>
          <p:cNvSpPr txBox="1"/>
          <p:nvPr/>
        </p:nvSpPr>
        <p:spPr>
          <a:xfrm>
            <a:off x="5192489" y="5880686"/>
            <a:ext cx="282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distribution of Res variable</a:t>
            </a:r>
          </a:p>
        </p:txBody>
      </p:sp>
    </p:spTree>
    <p:extLst>
      <p:ext uri="{BB962C8B-B14F-4D97-AF65-F5344CB8AC3E}">
        <p14:creationId xmlns:p14="http://schemas.microsoft.com/office/powerpoint/2010/main" val="296205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CA6608-FCAD-BD46-9382-AE37EFDB40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F1B8D1-91F2-2745-9749-E1DA76B2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7BCE5-674B-4A42-BB69-A2AB1F9F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53" y="2981358"/>
            <a:ext cx="1587562" cy="1834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76B52-685F-A744-9AC1-2A8BE431FA29}"/>
              </a:ext>
            </a:extLst>
          </p:cNvPr>
          <p:cNvSpPr txBox="1"/>
          <p:nvPr/>
        </p:nvSpPr>
        <p:spPr>
          <a:xfrm>
            <a:off x="2551853" y="4908396"/>
            <a:ext cx="15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Hongyi</a:t>
            </a:r>
            <a:r>
              <a:rPr lang="en-US" dirty="0"/>
              <a:t> Chen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7DC3E-02A7-DB42-B8D5-E65C0FB1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72" y="2001176"/>
            <a:ext cx="1512626" cy="1960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55E74D-B531-2044-BC2C-7E5F2732ACB2}"/>
              </a:ext>
            </a:extLst>
          </p:cNvPr>
          <p:cNvSpPr txBox="1"/>
          <p:nvPr/>
        </p:nvSpPr>
        <p:spPr>
          <a:xfrm>
            <a:off x="660839" y="4122742"/>
            <a:ext cx="114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Yuyi</a:t>
            </a:r>
            <a:r>
              <a:rPr lang="en-US" dirty="0"/>
              <a:t> Yan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FF21E-8AE3-1A4E-BAC6-9EBA3DEE1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51" y="2396968"/>
            <a:ext cx="1549207" cy="1910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2CE3BE-3348-614A-A123-AC5251A66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228" y="1563088"/>
            <a:ext cx="1638762" cy="2189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DA971-62F0-104F-B3C9-128989FA1A02}"/>
              </a:ext>
            </a:extLst>
          </p:cNvPr>
          <p:cNvSpPr txBox="1"/>
          <p:nvPr/>
        </p:nvSpPr>
        <p:spPr>
          <a:xfrm>
            <a:off x="4795645" y="3822810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Jiahui</a:t>
            </a:r>
            <a:r>
              <a:rPr lang="zh-CN" altLang="en-US" dirty="0"/>
              <a:t> </a:t>
            </a:r>
            <a:r>
              <a:rPr lang="en-US" altLang="zh-CN" dirty="0"/>
              <a:t>Bi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86604-4480-874C-AB71-A8A0EB22EF4A}"/>
              </a:ext>
            </a:extLst>
          </p:cNvPr>
          <p:cNvSpPr txBox="1"/>
          <p:nvPr/>
        </p:nvSpPr>
        <p:spPr>
          <a:xfrm>
            <a:off x="6775932" y="4390435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Shan Gao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08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41392A-2017-E548-ADB7-C7781CAB8F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714DF1-33BA-6248-BF7D-241809A2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634253"/>
            <a:ext cx="7303340" cy="535863"/>
          </a:xfrm>
        </p:spPr>
        <p:txBody>
          <a:bodyPr/>
          <a:lstStyle/>
          <a:p>
            <a:r>
              <a:rPr lang="en-US" dirty="0"/>
              <a:t>Considering Ranking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8C372-B29C-D14C-99E0-B8CCC1FA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0" y="1820706"/>
            <a:ext cx="5715000" cy="375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70B41-C69A-C14F-A8E9-43B9D79B99C7}"/>
              </a:ext>
            </a:extLst>
          </p:cNvPr>
          <p:cNvSpPr txBox="1"/>
          <p:nvPr/>
        </p:nvSpPr>
        <p:spPr>
          <a:xfrm>
            <a:off x="6314503" y="1997839"/>
            <a:ext cx="2431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Theses model can make great prediction on top 25 authors.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seems more stable and has a better performance than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959997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EC7EAA-BD33-C248-BA5B-321E3E8A6E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3675DC-69BC-494E-B01E-E87CE9F9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Ranking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79D577-C331-9C41-B0AF-ABF1EA677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306058"/>
              </p:ext>
            </p:extLst>
          </p:nvPr>
        </p:nvGraphicFramePr>
        <p:xfrm>
          <a:off x="1422695" y="1628379"/>
          <a:ext cx="5848141" cy="2042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9313">
                  <a:extLst>
                    <a:ext uri="{9D8B030D-6E8A-4147-A177-3AD203B41FA5}">
                      <a16:colId xmlns:a16="http://schemas.microsoft.com/office/drawing/2014/main" val="3375185152"/>
                    </a:ext>
                  </a:extLst>
                </a:gridCol>
                <a:gridCol w="1184707">
                  <a:extLst>
                    <a:ext uri="{9D8B030D-6E8A-4147-A177-3AD203B41FA5}">
                      <a16:colId xmlns:a16="http://schemas.microsoft.com/office/drawing/2014/main" val="193610537"/>
                    </a:ext>
                  </a:extLst>
                </a:gridCol>
                <a:gridCol w="1184707">
                  <a:extLst>
                    <a:ext uri="{9D8B030D-6E8A-4147-A177-3AD203B41FA5}">
                      <a16:colId xmlns:a16="http://schemas.microsoft.com/office/drawing/2014/main" val="4065293756"/>
                    </a:ext>
                  </a:extLst>
                </a:gridCol>
                <a:gridCol w="1184707">
                  <a:extLst>
                    <a:ext uri="{9D8B030D-6E8A-4147-A177-3AD203B41FA5}">
                      <a16:colId xmlns:a16="http://schemas.microsoft.com/office/drawing/2014/main" val="3361526146"/>
                    </a:ext>
                  </a:extLst>
                </a:gridCol>
                <a:gridCol w="1184707">
                  <a:extLst>
                    <a:ext uri="{9D8B030D-6E8A-4147-A177-3AD203B41FA5}">
                      <a16:colId xmlns:a16="http://schemas.microsoft.com/office/drawing/2014/main" val="3244062798"/>
                    </a:ext>
                  </a:extLst>
                </a:gridCol>
              </a:tblGrid>
              <a:tr h="3268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Top 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129293"/>
                  </a:ext>
                </a:extLst>
              </a:tr>
              <a:tr h="299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rf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20225"/>
                  </a:ext>
                </a:extLst>
              </a:tr>
              <a:tr h="2995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lr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606639"/>
                  </a:ext>
                </a:extLst>
              </a:tr>
              <a:tr h="299599">
                <a:tc>
                  <a:txBody>
                    <a:bodyPr/>
                    <a:lstStyle/>
                    <a:p>
                      <a:r>
                        <a:rPr lang="en-US" sz="1600" dirty="0"/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423768"/>
                  </a:ext>
                </a:extLst>
              </a:tr>
              <a:tr h="299599">
                <a:tc>
                  <a:txBody>
                    <a:bodyPr/>
                    <a:lstStyle/>
                    <a:p>
                      <a:r>
                        <a:rPr lang="en-US" sz="1600" dirty="0"/>
                        <a:t>lasso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143239"/>
                  </a:ext>
                </a:extLst>
              </a:tr>
              <a:tr h="301659">
                <a:tc>
                  <a:txBody>
                    <a:bodyPr/>
                    <a:lstStyle/>
                    <a:p>
                      <a:r>
                        <a:rPr lang="en-US" sz="1600" dirty="0" err="1"/>
                        <a:t>elasticNet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61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C5CFE55-EE42-1E4D-B2A5-FDB1883F38CF}"/>
              </a:ext>
            </a:extLst>
          </p:cNvPr>
          <p:cNvSpPr txBox="1"/>
          <p:nvPr/>
        </p:nvSpPr>
        <p:spPr>
          <a:xfrm>
            <a:off x="1066986" y="4224121"/>
            <a:ext cx="6559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table shows the number of seats models predicted on each top N list, considering real ranking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N increasing, the ratio predicted is decreased. The ratio decreasing in Linear regression model is more significant.</a:t>
            </a:r>
          </a:p>
        </p:txBody>
      </p:sp>
    </p:spTree>
    <p:extLst>
      <p:ext uri="{BB962C8B-B14F-4D97-AF65-F5344CB8AC3E}">
        <p14:creationId xmlns:p14="http://schemas.microsoft.com/office/powerpoint/2010/main" val="421399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BCDEC-9B29-E743-89D9-A08B33E70E6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3ED27-8874-654C-81A2-48B8AED0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Ranking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61564-29CA-1D44-889B-0F9995C518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008" y="5172217"/>
            <a:ext cx="6997653" cy="762768"/>
          </a:xfrm>
        </p:spPr>
        <p:txBody>
          <a:bodyPr/>
          <a:lstStyle/>
          <a:p>
            <a:r>
              <a:rPr lang="en-US" dirty="0"/>
              <a:t>Random Forest has a greater performance on picking up potential top authors.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4B087-0857-4B4E-A059-6D29EA72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84" y="1472858"/>
            <a:ext cx="6159500" cy="34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89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7D507-C281-4646-8C6D-85D88CAA89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F088C-5EF6-354C-8B1B-56C00A87B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8038" y="1401829"/>
            <a:ext cx="7534236" cy="4384542"/>
          </a:xfrm>
        </p:spPr>
        <p:txBody>
          <a:bodyPr/>
          <a:lstStyle/>
          <a:p>
            <a:r>
              <a:rPr lang="en-US" b="1" dirty="0"/>
              <a:t>Conclusion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1"/>
            <a:r>
              <a:rPr lang="en-US" dirty="0"/>
              <a:t>We used two kinds of regression models. Linear regression with 4 different regularizations is more conservative than Random Forest, which explained a lower RMSE.</a:t>
            </a:r>
          </a:p>
          <a:p>
            <a:pPr lvl="1"/>
            <a:r>
              <a:rPr lang="en-US" dirty="0"/>
              <a:t>Random Forest with log transform is more stable than using original target distribution. However, when considering pick up top authors, log transform did not helped.</a:t>
            </a:r>
          </a:p>
          <a:p>
            <a:pPr lvl="1"/>
            <a:r>
              <a:rPr lang="en-US" dirty="0"/>
              <a:t>Random Forest model are more likely pick up potential top authors.</a:t>
            </a:r>
          </a:p>
          <a:p>
            <a:pPr lvl="1"/>
            <a:r>
              <a:rPr lang="en-US" dirty="0"/>
              <a:t>These models have advantages in picking top authors. (under top 50)</a:t>
            </a:r>
          </a:p>
          <a:p>
            <a:r>
              <a:rPr lang="en-US" b="1" dirty="0"/>
              <a:t>Future Work</a:t>
            </a:r>
          </a:p>
          <a:p>
            <a:pPr lvl="1"/>
            <a:r>
              <a:rPr lang="en-US" dirty="0"/>
              <a:t>Considering more features, citation network, academic age etc.</a:t>
            </a:r>
          </a:p>
          <a:p>
            <a:pPr lvl="1"/>
            <a:r>
              <a:rPr lang="en-US" dirty="0"/>
              <a:t>We can expand the time span by adding features from other aspects, thus more author can be considered.</a:t>
            </a:r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01057E-D2AD-644D-8586-8EDFAFC9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96175"/>
            <a:ext cx="7303340" cy="535863"/>
          </a:xfrm>
        </p:spPr>
        <p:txBody>
          <a:bodyPr/>
          <a:lstStyle/>
          <a:p>
            <a:r>
              <a:rPr lang="en-US" dirty="0"/>
              <a:t>Conclusion &amp; </a:t>
            </a:r>
            <a:r>
              <a:rPr lang="en-US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22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4A107-6A9C-8446-91D9-9F70746BE8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5FB9B-452A-1241-AB76-18A55CE6A8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338" y="2056985"/>
            <a:ext cx="4097483" cy="2483484"/>
          </a:xfrm>
        </p:spPr>
        <p:txBody>
          <a:bodyPr/>
          <a:lstStyle/>
          <a:p>
            <a:r>
              <a:rPr lang="en-US" dirty="0"/>
              <a:t>The overall US publishing industry is financially healthy, the average revenue of scientific journals has grown by nearly 60% from 2010 to 2017.</a:t>
            </a:r>
          </a:p>
          <a:p>
            <a:r>
              <a:rPr lang="en-US" dirty="0">
                <a:solidFill>
                  <a:schemeClr val="dk1"/>
                </a:solidFill>
              </a:rPr>
              <a:t>We are looking for methods to identify future leading authors in a specific scientific field.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BC5AF4-030C-904A-976B-BD78E607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41" y="571107"/>
            <a:ext cx="7303340" cy="5358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FF4B3-8917-5B4C-BB06-E70B505F0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821" y="1520890"/>
            <a:ext cx="4327841" cy="33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2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69703-E57E-5E47-B4B9-6AD4B34A7E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DDD88-1078-C24F-A60E-4C697D2C6E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5194" y="1355604"/>
            <a:ext cx="7174451" cy="1617003"/>
          </a:xfrm>
        </p:spPr>
        <p:txBody>
          <a:bodyPr/>
          <a:lstStyle/>
          <a:p>
            <a:r>
              <a:rPr lang="en-US" dirty="0"/>
              <a:t>Analyze the impact factor of the authors</a:t>
            </a:r>
          </a:p>
          <a:p>
            <a:r>
              <a:rPr lang="en-US" dirty="0"/>
              <a:t>Analyze the Co-authorship</a:t>
            </a:r>
          </a:p>
          <a:p>
            <a:r>
              <a:rPr lang="en-US" dirty="0"/>
              <a:t>Analyze funding, publication features and its correlation with impact factor</a:t>
            </a:r>
          </a:p>
          <a:p>
            <a:r>
              <a:rPr lang="en-US" dirty="0"/>
              <a:t>Validate the top 5 authors in bio-material area in 2013-2015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A44F1-B1BE-3A47-96A6-B39A6FD8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E048174-2870-AE4F-A9A7-5EB15B93ED69}"/>
              </a:ext>
            </a:extLst>
          </p:cNvPr>
          <p:cNvSpPr txBox="1">
            <a:spLocks/>
          </p:cNvSpPr>
          <p:nvPr/>
        </p:nvSpPr>
        <p:spPr>
          <a:xfrm>
            <a:off x="359450" y="3429000"/>
            <a:ext cx="7303340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dirty="0"/>
              <a:t>Technology</a:t>
            </a:r>
          </a:p>
          <a:p>
            <a:endParaRPr lang="en-US" sz="1600" b="0" dirty="0">
              <a:ea typeface="+mn-ea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444780C-59F9-7048-8B63-7A271DA2BC19}"/>
              </a:ext>
            </a:extLst>
          </p:cNvPr>
          <p:cNvSpPr txBox="1">
            <a:spLocks/>
          </p:cNvSpPr>
          <p:nvPr/>
        </p:nvSpPr>
        <p:spPr>
          <a:xfrm>
            <a:off x="555195" y="3820830"/>
            <a:ext cx="7174451" cy="1617003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73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C9D44-E963-F943-AFDB-387DE373F1DD}"/>
              </a:ext>
            </a:extLst>
          </p:cNvPr>
          <p:cNvSpPr/>
          <p:nvPr/>
        </p:nvSpPr>
        <p:spPr>
          <a:xfrm>
            <a:off x="946682" y="3955466"/>
            <a:ext cx="691185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457200">
              <a:spcAft>
                <a:spcPts val="1200"/>
              </a:spcAft>
              <a:buClr>
                <a:schemeClr val="dk1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1600" dirty="0">
                <a:latin typeface="Arial"/>
                <a:cs typeface="Arial"/>
                <a:sym typeface="Arial" panose="020B0604020202090204"/>
              </a:rPr>
              <a:t>Python for cleansing the data collected from Web of Sciences.</a:t>
            </a:r>
            <a:endParaRPr lang="en-US" sz="1600" dirty="0">
              <a:latin typeface="Arial"/>
              <a:cs typeface="Arial"/>
            </a:endParaRPr>
          </a:p>
          <a:p>
            <a:pPr marL="285750" lvl="0" indent="-285750" defTabSz="457200">
              <a:spcAft>
                <a:spcPts val="1200"/>
              </a:spcAft>
              <a:buClr>
                <a:schemeClr val="dk1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1600" dirty="0">
                <a:latin typeface="Arial"/>
                <a:cs typeface="Arial"/>
                <a:sym typeface="Arial" panose="020B0604020202090204"/>
              </a:rPr>
              <a:t>Python &amp; </a:t>
            </a:r>
            <a:r>
              <a:rPr lang="en-US" sz="1600" dirty="0">
                <a:latin typeface="Arial"/>
                <a:cs typeface="Arial"/>
              </a:rPr>
              <a:t>Tableau </a:t>
            </a:r>
            <a:r>
              <a:rPr lang="en-US" sz="1600" dirty="0">
                <a:latin typeface="Arial"/>
                <a:cs typeface="Arial"/>
                <a:sym typeface="Arial" panose="020B0604020202090204"/>
              </a:rPr>
              <a:t>for generating visualizations for EDA.</a:t>
            </a:r>
          </a:p>
          <a:p>
            <a:pPr marL="285750" lvl="0" indent="-285750" defTabSz="457200">
              <a:spcAft>
                <a:spcPts val="1200"/>
              </a:spcAft>
              <a:buClr>
                <a:schemeClr val="dk1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1600" dirty="0">
                <a:latin typeface="Arial"/>
                <a:cs typeface="Arial"/>
                <a:sym typeface="Arial" panose="020B0604020202090204"/>
              </a:rPr>
              <a:t>Python for network analysis and modeling.</a:t>
            </a:r>
            <a:endParaRPr lang="en-US" sz="1600" dirty="0">
              <a:latin typeface="Arial"/>
              <a:cs typeface="Arial"/>
            </a:endParaRPr>
          </a:p>
          <a:p>
            <a:pPr marL="285750" lvl="0" indent="-285750" defTabSz="457200">
              <a:spcAft>
                <a:spcPts val="1200"/>
              </a:spcAft>
              <a:buClr>
                <a:schemeClr val="dk1"/>
              </a:buClr>
              <a:buSzPct val="97000"/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/>
                <a:cs typeface="Arial"/>
              </a:rPr>
              <a:t>VOSviewer</a:t>
            </a:r>
            <a:r>
              <a:rPr lang="en-US" sz="1600" dirty="0">
                <a:latin typeface="Arial"/>
                <a:cs typeface="Arial"/>
              </a:rPr>
              <a:t> for generating Co-authorship network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147732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A23EE-F64F-0248-BC5E-D42C194E754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370DE-12FD-394D-AC8E-D5080978C7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4889" y="1688331"/>
            <a:ext cx="4242014" cy="4292056"/>
          </a:xfrm>
        </p:spPr>
        <p:txBody>
          <a:bodyPr/>
          <a:lstStyle/>
          <a:p>
            <a:r>
              <a:rPr lang="en-US" dirty="0"/>
              <a:t>Web of Science core collection</a:t>
            </a:r>
          </a:p>
          <a:p>
            <a:r>
              <a:rPr lang="en-US" dirty="0"/>
              <a:t>Topic: Biomaterials, from 1990 to 2019</a:t>
            </a:r>
          </a:p>
          <a:p>
            <a:r>
              <a:rPr lang="en-US" dirty="0"/>
              <a:t>Total: 46409, 68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69FB74-F230-A540-96D6-F2CB73A4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96175"/>
            <a:ext cx="7303340" cy="535863"/>
          </a:xfrm>
        </p:spPr>
        <p:txBody>
          <a:bodyPr/>
          <a:lstStyle/>
          <a:p>
            <a:r>
              <a:rPr lang="en-US" dirty="0"/>
              <a:t>Data Source &amp; Variables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0409B-9D99-E448-8AC2-2C3808D93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93" y="3184633"/>
            <a:ext cx="4774847" cy="22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5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DDC10-DB55-8242-932D-CCD59EAC11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5D0E4-4965-BE49-A1DB-A659C42C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Constructed the Author Dataset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196C3D4-C54E-0743-98D1-F185D4EDD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258403"/>
              </p:ext>
            </p:extLst>
          </p:nvPr>
        </p:nvGraphicFramePr>
        <p:xfrm>
          <a:off x="3700372" y="1603886"/>
          <a:ext cx="4988927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495">
                  <a:extLst>
                    <a:ext uri="{9D8B030D-6E8A-4147-A177-3AD203B41FA5}">
                      <a16:colId xmlns:a16="http://schemas.microsoft.com/office/drawing/2014/main" val="856674794"/>
                    </a:ext>
                  </a:extLst>
                </a:gridCol>
                <a:gridCol w="1191600">
                  <a:extLst>
                    <a:ext uri="{9D8B030D-6E8A-4147-A177-3AD203B41FA5}">
                      <a16:colId xmlns:a16="http://schemas.microsoft.com/office/drawing/2014/main" val="1561253050"/>
                    </a:ext>
                  </a:extLst>
                </a:gridCol>
                <a:gridCol w="399393">
                  <a:extLst>
                    <a:ext uri="{9D8B030D-6E8A-4147-A177-3AD203B41FA5}">
                      <a16:colId xmlns:a16="http://schemas.microsoft.com/office/drawing/2014/main" val="4080289919"/>
                    </a:ext>
                  </a:extLst>
                </a:gridCol>
                <a:gridCol w="388883">
                  <a:extLst>
                    <a:ext uri="{9D8B030D-6E8A-4147-A177-3AD203B41FA5}">
                      <a16:colId xmlns:a16="http://schemas.microsoft.com/office/drawing/2014/main" val="677915837"/>
                    </a:ext>
                  </a:extLst>
                </a:gridCol>
                <a:gridCol w="1425556">
                  <a:extLst>
                    <a:ext uri="{9D8B030D-6E8A-4147-A177-3AD203B41FA5}">
                      <a16:colId xmlns:a16="http://schemas.microsoft.com/office/drawing/2014/main" val="2518630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Author</a:t>
                      </a:r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 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</a:t>
                      </a:r>
                      <a:r>
                        <a:rPr lang="en-US" dirty="0" err="1"/>
                        <a:t>Author_n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47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aAuthor_2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aAuthor_n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5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bAuthor_2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891318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5253B0-CFC8-F94A-8E08-EDCBF38F9DBB}"/>
              </a:ext>
            </a:extLst>
          </p:cNvPr>
          <p:cNvCxnSpPr>
            <a:cxnSpLocks/>
          </p:cNvCxnSpPr>
          <p:nvPr/>
        </p:nvCxnSpPr>
        <p:spPr>
          <a:xfrm>
            <a:off x="3279228" y="2294766"/>
            <a:ext cx="2837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D88971-AD73-D94A-A6F7-986F1EB38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93475"/>
              </p:ext>
            </p:extLst>
          </p:nvPr>
        </p:nvGraphicFramePr>
        <p:xfrm>
          <a:off x="594018" y="1617271"/>
          <a:ext cx="2585545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545">
                  <a:extLst>
                    <a:ext uri="{9D8B030D-6E8A-4147-A177-3AD203B41FA5}">
                      <a16:colId xmlns:a16="http://schemas.microsoft.com/office/drawing/2014/main" val="30517326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75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aAuthor_1;aAuthor_2;aAuthor_3;aAuthor4;…;</a:t>
                      </a:r>
                    </a:p>
                    <a:p>
                      <a:r>
                        <a:rPr lang="en-US" dirty="0" err="1"/>
                        <a:t>aAuthor_n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500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bAuthor_1; bAuthor_2;…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8711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EBF8284-4F5D-5549-9D45-D7C9EFF88D65}"/>
              </a:ext>
            </a:extLst>
          </p:cNvPr>
          <p:cNvSpPr txBox="1"/>
          <p:nvPr/>
        </p:nvSpPr>
        <p:spPr>
          <a:xfrm>
            <a:off x="282755" y="4496488"/>
            <a:ext cx="3888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the Author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single author as the granularity of the author dataset.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37D631-159F-E84C-8B87-511FA0B10B57}"/>
              </a:ext>
            </a:extLst>
          </p:cNvPr>
          <p:cNvCxnSpPr>
            <a:cxnSpLocks/>
          </p:cNvCxnSpPr>
          <p:nvPr/>
        </p:nvCxnSpPr>
        <p:spPr>
          <a:xfrm>
            <a:off x="6495392" y="3121572"/>
            <a:ext cx="0" cy="307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6C89994-8610-1D4B-B8DC-10C95E86C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75085"/>
              </p:ext>
            </p:extLst>
          </p:nvPr>
        </p:nvGraphicFramePr>
        <p:xfrm>
          <a:off x="4304387" y="3564926"/>
          <a:ext cx="42419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407">
                  <a:extLst>
                    <a:ext uri="{9D8B030D-6E8A-4147-A177-3AD203B41FA5}">
                      <a16:colId xmlns:a16="http://schemas.microsoft.com/office/drawing/2014/main" val="856674794"/>
                    </a:ext>
                  </a:extLst>
                </a:gridCol>
                <a:gridCol w="1145628">
                  <a:extLst>
                    <a:ext uri="{9D8B030D-6E8A-4147-A177-3AD203B41FA5}">
                      <a16:colId xmlns:a16="http://schemas.microsoft.com/office/drawing/2014/main" val="4080289919"/>
                    </a:ext>
                  </a:extLst>
                </a:gridCol>
                <a:gridCol w="1145627">
                  <a:extLst>
                    <a:ext uri="{9D8B030D-6E8A-4147-A177-3AD203B41FA5}">
                      <a16:colId xmlns:a16="http://schemas.microsoft.com/office/drawing/2014/main" val="677915837"/>
                    </a:ext>
                  </a:extLst>
                </a:gridCol>
                <a:gridCol w="521302">
                  <a:extLst>
                    <a:ext uri="{9D8B030D-6E8A-4147-A177-3AD203B41FA5}">
                      <a16:colId xmlns:a16="http://schemas.microsoft.com/office/drawing/2014/main" val="2518630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Feature2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47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5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aAuthor_2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89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94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aAuthor_n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4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bAuthor_1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62173"/>
                  </a:ext>
                </a:extLst>
              </a:tr>
            </a:tbl>
          </a:graphicData>
        </a:graphic>
      </p:graphicFrame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71571730-F041-A847-8EFC-60D7C355ECA8}"/>
              </a:ext>
            </a:extLst>
          </p:cNvPr>
          <p:cNvCxnSpPr/>
          <p:nvPr/>
        </p:nvCxnSpPr>
        <p:spPr>
          <a:xfrm rot="10800000">
            <a:off x="2933701" y="3683001"/>
            <a:ext cx="1370687" cy="418569"/>
          </a:xfrm>
          <a:prstGeom prst="bentConnector3">
            <a:avLst>
              <a:gd name="adj1" fmla="val 268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ECCDB8D-2125-4543-89F9-98FA72DD187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22017" y="4718330"/>
            <a:ext cx="1499130" cy="265611"/>
          </a:xfrm>
          <a:prstGeom prst="bentConnector3">
            <a:avLst>
              <a:gd name="adj1" fmla="val 1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66E5BB-F230-9A46-B651-A7ABF3247DDE}"/>
              </a:ext>
            </a:extLst>
          </p:cNvPr>
          <p:cNvSpPr txBox="1"/>
          <p:nvPr/>
        </p:nvSpPr>
        <p:spPr>
          <a:xfrm>
            <a:off x="1896863" y="3529112"/>
            <a:ext cx="128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First author</a:t>
            </a:r>
          </a:p>
        </p:txBody>
      </p:sp>
    </p:spTree>
    <p:extLst>
      <p:ext uri="{BB962C8B-B14F-4D97-AF65-F5344CB8AC3E}">
        <p14:creationId xmlns:p14="http://schemas.microsoft.com/office/powerpoint/2010/main" val="97639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F4812-079F-4E44-84CC-FA631E9DCF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ED2E3-42C2-2143-B4CF-8026D489D5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709" y="1315899"/>
            <a:ext cx="7981566" cy="2113101"/>
          </a:xfrm>
        </p:spPr>
        <p:txBody>
          <a:bodyPr/>
          <a:lstStyle/>
          <a:p>
            <a:r>
              <a:rPr lang="en-US" dirty="0"/>
              <a:t>Impact Factor is used to reflect the average number of citations divided by the total number of articles post on the journal recently. IF is frequently used as a proxy for relative importance of a journal. Higher IF indicates higher importance than lower ones: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47BBBA-0830-5A4D-A09A-8E8A5FBC9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Impact Factor?</a:t>
            </a:r>
            <a:endParaRPr lang="en-US" dirty="0"/>
          </a:p>
        </p:txBody>
      </p:sp>
      <p:pic>
        <p:nvPicPr>
          <p:cNvPr id="7" name="Google Shape;105;p13">
            <a:extLst>
              <a:ext uri="{FF2B5EF4-FFF2-40B4-BE49-F238E27FC236}">
                <a16:creationId xmlns:a16="http://schemas.microsoft.com/office/drawing/2014/main" id="{48E72481-EFE2-A04B-87A8-5A677358667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15196" y="2521978"/>
            <a:ext cx="3604591" cy="9070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A715A-38A2-5D4D-B34D-10FB116E6159}"/>
              </a:ext>
            </a:extLst>
          </p:cNvPr>
          <p:cNvSpPr txBox="1"/>
          <p:nvPr/>
        </p:nvSpPr>
        <p:spPr>
          <a:xfrm>
            <a:off x="426709" y="3756997"/>
            <a:ext cx="7518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457200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We sum up the IF of the articles published by a certain author, considering the year of publication in the journal.</a:t>
            </a:r>
          </a:p>
          <a:p>
            <a:pPr marL="742950" lvl="1" indent="-285750" defTabSz="457200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chemeClr val="tx2"/>
                </a:solidFill>
              </a:rPr>
              <a:t>Total impact Factor of a certain author, during a time period, can reveal the quality of his published researches.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1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D16F29-53B4-024B-BAD3-C1D97BEEC3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310B24-255C-2246-A940-14546E12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funding?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3855B-BA7A-4344-A371-FD5CBFE33B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Funding &amp; Impact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0A723-FAE8-5543-AE60-7A6ED0D8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38" y="1733248"/>
            <a:ext cx="5091922" cy="3172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BE2D0F-E363-A845-9B09-4B343CD39B5B}"/>
              </a:ext>
            </a:extLst>
          </p:cNvPr>
          <p:cNvSpPr txBox="1"/>
          <p:nvPr/>
        </p:nvSpPr>
        <p:spPr>
          <a:xfrm>
            <a:off x="5886260" y="2460223"/>
            <a:ext cx="2722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Funded articles are more likely published on a journal with high Impact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9D01B-77DF-D947-AB4F-5CEED2EF46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D1F04C-A8AC-9045-ABAE-1A8174E9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funding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212A0-F8F1-5C49-A796-1B2C70C50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Funding &amp; Publication over 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8330B-9F20-414D-9124-CAE1F085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13" y="1929284"/>
            <a:ext cx="4898367" cy="3245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5256E-F53C-214C-9FAD-9F32EDE832D8}"/>
              </a:ext>
            </a:extLst>
          </p:cNvPr>
          <p:cNvSpPr txBox="1"/>
          <p:nvPr/>
        </p:nvSpPr>
        <p:spPr>
          <a:xfrm>
            <a:off x="5559392" y="2536429"/>
            <a:ext cx="2662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2010, more than 65% articles get funded.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2009, funding &amp; publication ratio has a cliff growth.</a:t>
            </a:r>
          </a:p>
        </p:txBody>
      </p:sp>
    </p:spTree>
    <p:extLst>
      <p:ext uri="{BB962C8B-B14F-4D97-AF65-F5344CB8AC3E}">
        <p14:creationId xmlns:p14="http://schemas.microsoft.com/office/powerpoint/2010/main" val="5122992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39039</TotalTime>
  <Words>993</Words>
  <Application>Microsoft Macintosh PowerPoint</Application>
  <PresentationFormat>On-screen Show (4:3)</PresentationFormat>
  <Paragraphs>201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宋体</vt:lpstr>
      <vt:lpstr>Arial</vt:lpstr>
      <vt:lpstr>Calibri</vt:lpstr>
      <vt:lpstr>Century Gothic</vt:lpstr>
      <vt:lpstr>Times New Roman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Team Members</vt:lpstr>
      <vt:lpstr>Introduction</vt:lpstr>
      <vt:lpstr>Project Goal</vt:lpstr>
      <vt:lpstr>Data Source &amp; Variables</vt:lpstr>
      <vt:lpstr>Constructed the Author Dataset</vt:lpstr>
      <vt:lpstr>Why Impact Factor?</vt:lpstr>
      <vt:lpstr>Why funding?</vt:lpstr>
      <vt:lpstr>Why funding </vt:lpstr>
      <vt:lpstr>Co-authorship</vt:lpstr>
      <vt:lpstr>Co-author Network</vt:lpstr>
      <vt:lpstr>Co-authorship Analysis </vt:lpstr>
      <vt:lpstr>Time Gap</vt:lpstr>
      <vt:lpstr>Feature Selection</vt:lpstr>
      <vt:lpstr>Modeling</vt:lpstr>
      <vt:lpstr>Feature Importance</vt:lpstr>
      <vt:lpstr>Modeling</vt:lpstr>
      <vt:lpstr>Linear Regression Result</vt:lpstr>
      <vt:lpstr>Random Forest Result</vt:lpstr>
      <vt:lpstr>Considering Ranking</vt:lpstr>
      <vt:lpstr>Considering Ranking</vt:lpstr>
      <vt:lpstr>Top 20 Ranking</vt:lpstr>
      <vt:lpstr>Conclusion &amp; Future Work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Jiahui Bi</cp:lastModifiedBy>
  <cp:revision>1017</cp:revision>
  <cp:lastPrinted>2016-08-09T14:57:31Z</cp:lastPrinted>
  <dcterms:created xsi:type="dcterms:W3CDTF">2013-11-01T14:42:31Z</dcterms:created>
  <dcterms:modified xsi:type="dcterms:W3CDTF">2019-05-14T07:47:02Z</dcterms:modified>
</cp:coreProperties>
</file>